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Questrial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estrial-regular.fnt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Shape 5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Shape 54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Shape 5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128713" y="2176463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123950" y="4021138"/>
              <a:ext cx="190500" cy="188913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33375" y="4481513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90500" y="9525"/>
              <a:ext cx="152400" cy="908050"/>
            </a:xfrm>
            <a:custGeom>
              <a:pathLst>
                <a:path extrusionOk="0" h="120000" w="120000">
                  <a:moveTo>
                    <a:pt x="18750" y="120000"/>
                  </a:moveTo>
                  <a:lnTo>
                    <a:pt x="0" y="118741"/>
                  </a:lnTo>
                  <a:lnTo>
                    <a:pt x="101250" y="79720"/>
                  </a:lnTo>
                  <a:lnTo>
                    <a:pt x="101250" y="0"/>
                  </a:lnTo>
                  <a:lnTo>
                    <a:pt x="120000" y="0"/>
                  </a:lnTo>
                  <a:lnTo>
                    <a:pt x="120000" y="80349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Shape 61"/>
            <p:cNvSpPr/>
            <p:nvPr/>
          </p:nvSpPr>
          <p:spPr>
            <a:xfrm>
              <a:off x="1290638" y="14288"/>
              <a:ext cx="376238" cy="1801813"/>
            </a:xfrm>
            <a:custGeom>
              <a:pathLst>
                <a:path extrusionOk="0" h="120000" w="120000">
                  <a:moveTo>
                    <a:pt x="112405" y="120000"/>
                  </a:moveTo>
                  <a:lnTo>
                    <a:pt x="0" y="65550"/>
                  </a:lnTo>
                  <a:lnTo>
                    <a:pt x="0" y="0"/>
                  </a:lnTo>
                  <a:lnTo>
                    <a:pt x="9113" y="0"/>
                  </a:lnTo>
                  <a:lnTo>
                    <a:pt x="9113" y="65233"/>
                  </a:lnTo>
                  <a:lnTo>
                    <a:pt x="120000" y="119365"/>
                  </a:lnTo>
                  <a:lnTo>
                    <a:pt x="11240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1600200" y="1801813"/>
              <a:ext cx="190500" cy="188913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381125" y="9525"/>
              <a:ext cx="371475" cy="1425575"/>
            </a:xfrm>
            <a:custGeom>
              <a:pathLst>
                <a:path extrusionOk="0" h="120000" w="120000">
                  <a:moveTo>
                    <a:pt x="112307" y="120000"/>
                  </a:moveTo>
                  <a:lnTo>
                    <a:pt x="0" y="51180"/>
                  </a:lnTo>
                  <a:lnTo>
                    <a:pt x="0" y="0"/>
                  </a:lnTo>
                  <a:lnTo>
                    <a:pt x="7692" y="0"/>
                  </a:lnTo>
                  <a:lnTo>
                    <a:pt x="7692" y="50779"/>
                  </a:lnTo>
                  <a:lnTo>
                    <a:pt x="120000" y="119198"/>
                  </a:lnTo>
                  <a:lnTo>
                    <a:pt x="112307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1643063" y="0"/>
              <a:ext cx="152400" cy="912813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7500" y="120000"/>
                  </a:lnTo>
                  <a:lnTo>
                    <a:pt x="97500" y="40069"/>
                  </a:lnTo>
                  <a:lnTo>
                    <a:pt x="0" y="1252"/>
                  </a:lnTo>
                  <a:lnTo>
                    <a:pt x="18750" y="0"/>
                  </a:lnTo>
                  <a:lnTo>
                    <a:pt x="120000" y="39443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1685925" y="1420813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1685925" y="903288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743075" y="4763"/>
              <a:ext cx="419100" cy="522288"/>
            </a:xfrm>
            <a:custGeom>
              <a:pathLst>
                <a:path extrusionOk="0" h="120000" w="120000">
                  <a:moveTo>
                    <a:pt x="114545" y="120000"/>
                  </a:moveTo>
                  <a:lnTo>
                    <a:pt x="20454" y="43768"/>
                  </a:lnTo>
                  <a:lnTo>
                    <a:pt x="0" y="2188"/>
                  </a:lnTo>
                  <a:lnTo>
                    <a:pt x="6818" y="0"/>
                  </a:lnTo>
                  <a:lnTo>
                    <a:pt x="27272" y="40486"/>
                  </a:lnTo>
                  <a:lnTo>
                    <a:pt x="120000" y="115623"/>
                  </a:lnTo>
                  <a:lnTo>
                    <a:pt x="11454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Shape 68"/>
            <p:cNvSpPr/>
            <p:nvPr/>
          </p:nvSpPr>
          <p:spPr>
            <a:xfrm>
              <a:off x="2119313" y="488950"/>
              <a:ext cx="161925" cy="147638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45882" y="120000"/>
                    <a:pt x="31764" y="116129"/>
                    <a:pt x="21176" y="104516"/>
                  </a:cubicBezTo>
                  <a:cubicBezTo>
                    <a:pt x="0" y="77419"/>
                    <a:pt x="0" y="38709"/>
                    <a:pt x="21176" y="15483"/>
                  </a:cubicBezTo>
                  <a:cubicBezTo>
                    <a:pt x="31764" y="3870"/>
                    <a:pt x="45882" y="0"/>
                    <a:pt x="60000" y="0"/>
                  </a:cubicBezTo>
                  <a:cubicBezTo>
                    <a:pt x="74117" y="0"/>
                    <a:pt x="88235" y="3870"/>
                    <a:pt x="98823" y="15483"/>
                  </a:cubicBezTo>
                  <a:cubicBezTo>
                    <a:pt x="120000" y="38709"/>
                    <a:pt x="120000" y="77419"/>
                    <a:pt x="98823" y="104516"/>
                  </a:cubicBezTo>
                  <a:cubicBezTo>
                    <a:pt x="88235" y="116129"/>
                    <a:pt x="74117" y="120000"/>
                    <a:pt x="60000" y="120000"/>
                  </a:cubicBezTo>
                  <a:close/>
                  <a:moveTo>
                    <a:pt x="60000" y="15483"/>
                  </a:moveTo>
                  <a:cubicBezTo>
                    <a:pt x="49411" y="15483"/>
                    <a:pt x="38823" y="19354"/>
                    <a:pt x="31764" y="27096"/>
                  </a:cubicBezTo>
                  <a:cubicBezTo>
                    <a:pt x="14117" y="46451"/>
                    <a:pt x="14117" y="73548"/>
                    <a:pt x="31764" y="92903"/>
                  </a:cubicBezTo>
                  <a:cubicBezTo>
                    <a:pt x="38823" y="100645"/>
                    <a:pt x="49411" y="104516"/>
                    <a:pt x="60000" y="104516"/>
                  </a:cubicBezTo>
                  <a:cubicBezTo>
                    <a:pt x="70588" y="104516"/>
                    <a:pt x="81176" y="100645"/>
                    <a:pt x="88235" y="92903"/>
                  </a:cubicBezTo>
                  <a:cubicBezTo>
                    <a:pt x="105882" y="73548"/>
                    <a:pt x="105882" y="46451"/>
                    <a:pt x="88235" y="27096"/>
                  </a:cubicBezTo>
                  <a:cubicBezTo>
                    <a:pt x="81176" y="19354"/>
                    <a:pt x="70588" y="15483"/>
                    <a:pt x="60000" y="1548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52500" y="4763"/>
              <a:ext cx="152400" cy="908050"/>
            </a:xfrm>
            <a:custGeom>
              <a:pathLst>
                <a:path extrusionOk="0" h="120000" w="120000">
                  <a:moveTo>
                    <a:pt x="18750" y="120000"/>
                  </a:moveTo>
                  <a:lnTo>
                    <a:pt x="0" y="120000"/>
                  </a:lnTo>
                  <a:lnTo>
                    <a:pt x="0" y="39650"/>
                  </a:lnTo>
                  <a:lnTo>
                    <a:pt x="101250" y="0"/>
                  </a:lnTo>
                  <a:lnTo>
                    <a:pt x="120000" y="1258"/>
                  </a:lnTo>
                  <a:lnTo>
                    <a:pt x="18750" y="40279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Shape 70"/>
            <p:cNvSpPr/>
            <p:nvPr/>
          </p:nvSpPr>
          <p:spPr>
            <a:xfrm>
              <a:off x="866775" y="903288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6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6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890588" y="1554163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738188" y="5622925"/>
              <a:ext cx="338138" cy="1216025"/>
            </a:xfrm>
            <a:custGeom>
              <a:pathLst>
                <a:path extrusionOk="0" h="120000" w="120000">
                  <a:moveTo>
                    <a:pt x="119999" y="120000"/>
                  </a:moveTo>
                  <a:lnTo>
                    <a:pt x="109859" y="120000"/>
                  </a:lnTo>
                  <a:lnTo>
                    <a:pt x="109859" y="72689"/>
                  </a:lnTo>
                  <a:lnTo>
                    <a:pt x="0" y="939"/>
                  </a:lnTo>
                  <a:lnTo>
                    <a:pt x="6760" y="0"/>
                  </a:lnTo>
                  <a:lnTo>
                    <a:pt x="119999" y="72219"/>
                  </a:lnTo>
                  <a:lnTo>
                    <a:pt x="119999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Shape 73"/>
            <p:cNvSpPr/>
            <p:nvPr/>
          </p:nvSpPr>
          <p:spPr>
            <a:xfrm>
              <a:off x="647700" y="5480050"/>
              <a:ext cx="157163" cy="157163"/>
            </a:xfrm>
            <a:custGeom>
              <a:pathLst>
                <a:path extrusionOk="0" h="120000" w="120000">
                  <a:moveTo>
                    <a:pt x="61818" y="120000"/>
                  </a:moveTo>
                  <a:cubicBezTo>
                    <a:pt x="29090" y="120000"/>
                    <a:pt x="0" y="94545"/>
                    <a:pt x="0" y="61818"/>
                  </a:cubicBezTo>
                  <a:cubicBezTo>
                    <a:pt x="0" y="29090"/>
                    <a:pt x="29090" y="0"/>
                    <a:pt x="61818" y="0"/>
                  </a:cubicBezTo>
                  <a:cubicBezTo>
                    <a:pt x="94545" y="0"/>
                    <a:pt x="120000" y="29090"/>
                    <a:pt x="120000" y="61818"/>
                  </a:cubicBezTo>
                  <a:cubicBezTo>
                    <a:pt x="120000" y="94545"/>
                    <a:pt x="94545" y="120000"/>
                    <a:pt x="61818" y="120000"/>
                  </a:cubicBezTo>
                  <a:close/>
                  <a:moveTo>
                    <a:pt x="61818" y="14545"/>
                  </a:moveTo>
                  <a:cubicBezTo>
                    <a:pt x="36363" y="14545"/>
                    <a:pt x="14545" y="36363"/>
                    <a:pt x="14545" y="61818"/>
                  </a:cubicBezTo>
                  <a:cubicBezTo>
                    <a:pt x="14545" y="87272"/>
                    <a:pt x="36363" y="105454"/>
                    <a:pt x="61818" y="105454"/>
                  </a:cubicBezTo>
                  <a:cubicBezTo>
                    <a:pt x="83636" y="105454"/>
                    <a:pt x="105454" y="87272"/>
                    <a:pt x="105454" y="61818"/>
                  </a:cubicBezTo>
                  <a:cubicBezTo>
                    <a:pt x="105454" y="36363"/>
                    <a:pt x="83636" y="14545"/>
                    <a:pt x="61818" y="145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6675" y="903288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6000" y="0"/>
                    <a:pt x="120000" y="27000"/>
                    <a:pt x="120000" y="60000"/>
                  </a:cubicBezTo>
                  <a:cubicBezTo>
                    <a:pt x="120000" y="93000"/>
                    <a:pt x="96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6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6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0" y="3897313"/>
              <a:ext cx="133350" cy="266700"/>
            </a:xfrm>
            <a:custGeom>
              <a:pathLst>
                <a:path extrusionOk="0" h="120000" w="120000">
                  <a:moveTo>
                    <a:pt x="98571" y="120000"/>
                  </a:moveTo>
                  <a:lnTo>
                    <a:pt x="0" y="4285"/>
                  </a:lnTo>
                  <a:lnTo>
                    <a:pt x="17142" y="0"/>
                  </a:lnTo>
                  <a:lnTo>
                    <a:pt x="120000" y="115714"/>
                  </a:lnTo>
                  <a:lnTo>
                    <a:pt x="98571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Shape 76"/>
            <p:cNvSpPr/>
            <p:nvPr/>
          </p:nvSpPr>
          <p:spPr>
            <a:xfrm>
              <a:off x="66675" y="4149725"/>
              <a:ext cx="190500" cy="188913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0" y="1644650"/>
              <a:ext cx="133350" cy="269875"/>
            </a:xfrm>
            <a:custGeom>
              <a:pathLst>
                <a:path extrusionOk="0" h="120000" w="120000">
                  <a:moveTo>
                    <a:pt x="17142" y="120000"/>
                  </a:moveTo>
                  <a:lnTo>
                    <a:pt x="0" y="115764"/>
                  </a:lnTo>
                  <a:lnTo>
                    <a:pt x="98571" y="0"/>
                  </a:lnTo>
                  <a:lnTo>
                    <a:pt x="120000" y="4235"/>
                  </a:lnTo>
                  <a:lnTo>
                    <a:pt x="17142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Shape 78"/>
            <p:cNvSpPr/>
            <p:nvPr/>
          </p:nvSpPr>
          <p:spPr>
            <a:xfrm>
              <a:off x="66675" y="1468438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95325" y="4763"/>
              <a:ext cx="309563" cy="1558925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08923" y="120000"/>
                  </a:lnTo>
                  <a:lnTo>
                    <a:pt x="108923" y="98370"/>
                  </a:lnTo>
                  <a:lnTo>
                    <a:pt x="0" y="76863"/>
                  </a:lnTo>
                  <a:lnTo>
                    <a:pt x="0" y="0"/>
                  </a:lnTo>
                  <a:lnTo>
                    <a:pt x="11076" y="0"/>
                  </a:lnTo>
                  <a:lnTo>
                    <a:pt x="11076" y="76130"/>
                  </a:lnTo>
                  <a:lnTo>
                    <a:pt x="120000" y="9727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Shape 80"/>
            <p:cNvSpPr/>
            <p:nvPr/>
          </p:nvSpPr>
          <p:spPr>
            <a:xfrm>
              <a:off x="57150" y="4881563"/>
              <a:ext cx="190500" cy="188913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38113" y="5060950"/>
              <a:ext cx="304800" cy="177800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10625" y="120000"/>
                  </a:lnTo>
                  <a:lnTo>
                    <a:pt x="110625" y="38571"/>
                  </a:lnTo>
                  <a:lnTo>
                    <a:pt x="0" y="19607"/>
                  </a:lnTo>
                  <a:lnTo>
                    <a:pt x="0" y="0"/>
                  </a:lnTo>
                  <a:lnTo>
                    <a:pt x="9375" y="0"/>
                  </a:lnTo>
                  <a:lnTo>
                    <a:pt x="9375" y="18964"/>
                  </a:lnTo>
                  <a:lnTo>
                    <a:pt x="120000" y="37928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Shape 82"/>
            <p:cNvSpPr/>
            <p:nvPr/>
          </p:nvSpPr>
          <p:spPr>
            <a:xfrm>
              <a:off x="561975" y="6430963"/>
              <a:ext cx="190500" cy="188913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76200" y="6430963"/>
              <a:ext cx="190500" cy="188913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6000" y="0"/>
                    <a:pt x="120000" y="27000"/>
                    <a:pt x="120000" y="60000"/>
                  </a:cubicBezTo>
                  <a:cubicBezTo>
                    <a:pt x="120000" y="93000"/>
                    <a:pt x="96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5978525"/>
              <a:ext cx="190500" cy="461963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05000" y="120000"/>
                  </a:lnTo>
                  <a:lnTo>
                    <a:pt x="105000" y="47010"/>
                  </a:lnTo>
                  <a:lnTo>
                    <a:pt x="0" y="3711"/>
                  </a:lnTo>
                  <a:lnTo>
                    <a:pt x="12000" y="0"/>
                  </a:lnTo>
                  <a:lnTo>
                    <a:pt x="120000" y="44536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Shape 86"/>
            <p:cNvSpPr/>
            <p:nvPr/>
          </p:nvSpPr>
          <p:spPr>
            <a:xfrm>
              <a:off x="1014413" y="1801813"/>
              <a:ext cx="214313" cy="755650"/>
            </a:xfrm>
            <a:custGeom>
              <a:pathLst>
                <a:path extrusionOk="0" h="120000" w="120000">
                  <a:moveTo>
                    <a:pt x="10666" y="120000"/>
                  </a:moveTo>
                  <a:lnTo>
                    <a:pt x="0" y="120000"/>
                  </a:lnTo>
                  <a:lnTo>
                    <a:pt x="0" y="32268"/>
                  </a:lnTo>
                  <a:lnTo>
                    <a:pt x="112000" y="0"/>
                  </a:lnTo>
                  <a:lnTo>
                    <a:pt x="120000" y="2268"/>
                  </a:lnTo>
                  <a:lnTo>
                    <a:pt x="10666" y="33025"/>
                  </a:lnTo>
                  <a:lnTo>
                    <a:pt x="10666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Shape 87"/>
            <p:cNvSpPr/>
            <p:nvPr/>
          </p:nvSpPr>
          <p:spPr>
            <a:xfrm>
              <a:off x="938213" y="2547938"/>
              <a:ext cx="166688" cy="160338"/>
            </a:xfrm>
            <a:custGeom>
              <a:pathLst>
                <a:path extrusionOk="0" h="120000" w="120000">
                  <a:moveTo>
                    <a:pt x="61714" y="120000"/>
                  </a:moveTo>
                  <a:cubicBezTo>
                    <a:pt x="27428" y="120000"/>
                    <a:pt x="0" y="91764"/>
                    <a:pt x="0" y="60000"/>
                  </a:cubicBezTo>
                  <a:cubicBezTo>
                    <a:pt x="0" y="24705"/>
                    <a:pt x="27428" y="0"/>
                    <a:pt x="61714" y="0"/>
                  </a:cubicBezTo>
                  <a:cubicBezTo>
                    <a:pt x="92571" y="0"/>
                    <a:pt x="120000" y="24705"/>
                    <a:pt x="120000" y="60000"/>
                  </a:cubicBezTo>
                  <a:cubicBezTo>
                    <a:pt x="120000" y="91764"/>
                    <a:pt x="92571" y="120000"/>
                    <a:pt x="61714" y="120000"/>
                  </a:cubicBezTo>
                  <a:close/>
                  <a:moveTo>
                    <a:pt x="61714" y="14117"/>
                  </a:moveTo>
                  <a:cubicBezTo>
                    <a:pt x="34285" y="14117"/>
                    <a:pt x="13714" y="35294"/>
                    <a:pt x="13714" y="60000"/>
                  </a:cubicBezTo>
                  <a:cubicBezTo>
                    <a:pt x="13714" y="84705"/>
                    <a:pt x="34285" y="105882"/>
                    <a:pt x="61714" y="105882"/>
                  </a:cubicBezTo>
                  <a:cubicBezTo>
                    <a:pt x="85714" y="105882"/>
                    <a:pt x="106285" y="84705"/>
                    <a:pt x="106285" y="60000"/>
                  </a:cubicBezTo>
                  <a:cubicBezTo>
                    <a:pt x="106285" y="35294"/>
                    <a:pt x="85714" y="14117"/>
                    <a:pt x="61714" y="1411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95313" y="4763"/>
              <a:ext cx="638175" cy="402590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15522" y="120000"/>
                  </a:lnTo>
                  <a:lnTo>
                    <a:pt x="115522" y="109353"/>
                  </a:lnTo>
                  <a:lnTo>
                    <a:pt x="0" y="91088"/>
                  </a:lnTo>
                  <a:lnTo>
                    <a:pt x="0" y="0"/>
                  </a:lnTo>
                  <a:lnTo>
                    <a:pt x="4477" y="0"/>
                  </a:lnTo>
                  <a:lnTo>
                    <a:pt x="4477" y="90662"/>
                  </a:lnTo>
                  <a:lnTo>
                    <a:pt x="120000" y="108927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Shape 89"/>
            <p:cNvSpPr/>
            <p:nvPr/>
          </p:nvSpPr>
          <p:spPr>
            <a:xfrm>
              <a:off x="1223963" y="1382713"/>
              <a:ext cx="142875" cy="47625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04000" y="120000"/>
                  </a:lnTo>
                  <a:lnTo>
                    <a:pt x="104000" y="33600"/>
                  </a:lnTo>
                  <a:lnTo>
                    <a:pt x="0" y="3600"/>
                  </a:lnTo>
                  <a:lnTo>
                    <a:pt x="12000" y="0"/>
                  </a:lnTo>
                  <a:lnTo>
                    <a:pt x="120000" y="324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Shape 90"/>
            <p:cNvSpPr/>
            <p:nvPr/>
          </p:nvSpPr>
          <p:spPr>
            <a:xfrm>
              <a:off x="1300163" y="1849438"/>
              <a:ext cx="109538" cy="107950"/>
            </a:xfrm>
            <a:custGeom>
              <a:pathLst>
                <a:path extrusionOk="0" h="120000" w="120000">
                  <a:moveTo>
                    <a:pt x="62608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62608" y="0"/>
                  </a:cubicBezTo>
                  <a:cubicBezTo>
                    <a:pt x="93913" y="0"/>
                    <a:pt x="120000" y="26086"/>
                    <a:pt x="120000" y="62608"/>
                  </a:cubicBezTo>
                  <a:cubicBezTo>
                    <a:pt x="120000" y="93913"/>
                    <a:pt x="93913" y="120000"/>
                    <a:pt x="62608" y="120000"/>
                  </a:cubicBezTo>
                  <a:close/>
                  <a:moveTo>
                    <a:pt x="62608" y="20869"/>
                  </a:moveTo>
                  <a:cubicBezTo>
                    <a:pt x="41739" y="20869"/>
                    <a:pt x="20869" y="41739"/>
                    <a:pt x="20869" y="62608"/>
                  </a:cubicBezTo>
                  <a:cubicBezTo>
                    <a:pt x="20869" y="83478"/>
                    <a:pt x="41739" y="99130"/>
                    <a:pt x="62608" y="99130"/>
                  </a:cubicBezTo>
                  <a:cubicBezTo>
                    <a:pt x="83478" y="99130"/>
                    <a:pt x="99130" y="83478"/>
                    <a:pt x="99130" y="62608"/>
                  </a:cubicBezTo>
                  <a:cubicBezTo>
                    <a:pt x="99130" y="41739"/>
                    <a:pt x="83478" y="20869"/>
                    <a:pt x="62608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0988" y="3417888"/>
              <a:ext cx="142875" cy="474663"/>
            </a:xfrm>
            <a:custGeom>
              <a:pathLst>
                <a:path extrusionOk="0" h="120000" w="120000">
                  <a:moveTo>
                    <a:pt x="16000" y="120000"/>
                  </a:moveTo>
                  <a:lnTo>
                    <a:pt x="0" y="120000"/>
                  </a:lnTo>
                  <a:lnTo>
                    <a:pt x="0" y="32107"/>
                  </a:lnTo>
                  <a:lnTo>
                    <a:pt x="108000" y="0"/>
                  </a:lnTo>
                  <a:lnTo>
                    <a:pt x="120000" y="3210"/>
                  </a:lnTo>
                  <a:lnTo>
                    <a:pt x="16000" y="33311"/>
                  </a:lnTo>
                  <a:lnTo>
                    <a:pt x="16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Shape 92"/>
            <p:cNvSpPr/>
            <p:nvPr/>
          </p:nvSpPr>
          <p:spPr>
            <a:xfrm>
              <a:off x="238125" y="3883025"/>
              <a:ext cx="109538" cy="109538"/>
            </a:xfrm>
            <a:custGeom>
              <a:pathLst>
                <a:path extrusionOk="0" h="120000" w="120000">
                  <a:moveTo>
                    <a:pt x="57391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57391" y="0"/>
                  </a:cubicBezTo>
                  <a:cubicBezTo>
                    <a:pt x="88695" y="0"/>
                    <a:pt x="120000" y="26086"/>
                    <a:pt x="120000" y="62608"/>
                  </a:cubicBezTo>
                  <a:cubicBezTo>
                    <a:pt x="120000" y="93913"/>
                    <a:pt x="88695" y="120000"/>
                    <a:pt x="57391" y="120000"/>
                  </a:cubicBezTo>
                  <a:close/>
                  <a:moveTo>
                    <a:pt x="57391" y="20869"/>
                  </a:moveTo>
                  <a:cubicBezTo>
                    <a:pt x="36521" y="20869"/>
                    <a:pt x="20869" y="41739"/>
                    <a:pt x="20869" y="62608"/>
                  </a:cubicBezTo>
                  <a:cubicBezTo>
                    <a:pt x="20869" y="83478"/>
                    <a:pt x="36521" y="99130"/>
                    <a:pt x="57391" y="99130"/>
                  </a:cubicBezTo>
                  <a:cubicBezTo>
                    <a:pt x="78260" y="99130"/>
                    <a:pt x="99130" y="83478"/>
                    <a:pt x="99130" y="62608"/>
                  </a:cubicBezTo>
                  <a:cubicBezTo>
                    <a:pt x="99130" y="41739"/>
                    <a:pt x="78260" y="20869"/>
                    <a:pt x="57391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763" y="2166938"/>
              <a:ext cx="114300" cy="452438"/>
            </a:xfrm>
            <a:custGeom>
              <a:pathLst>
                <a:path extrusionOk="0" h="120000" w="120000">
                  <a:moveTo>
                    <a:pt x="10000" y="119999"/>
                  </a:moveTo>
                  <a:lnTo>
                    <a:pt x="0" y="116210"/>
                  </a:lnTo>
                  <a:lnTo>
                    <a:pt x="100000" y="90947"/>
                  </a:lnTo>
                  <a:lnTo>
                    <a:pt x="100000" y="0"/>
                  </a:lnTo>
                  <a:lnTo>
                    <a:pt x="120000" y="0"/>
                  </a:lnTo>
                  <a:lnTo>
                    <a:pt x="120000" y="93473"/>
                  </a:lnTo>
                  <a:lnTo>
                    <a:pt x="10000" y="1199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Shape 94"/>
            <p:cNvSpPr/>
            <p:nvPr/>
          </p:nvSpPr>
          <p:spPr>
            <a:xfrm>
              <a:off x="52388" y="2066925"/>
              <a:ext cx="109538" cy="109538"/>
            </a:xfrm>
            <a:custGeom>
              <a:pathLst>
                <a:path extrusionOk="0" h="120000" w="120000">
                  <a:moveTo>
                    <a:pt x="62608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62608" y="0"/>
                  </a:cubicBezTo>
                  <a:cubicBezTo>
                    <a:pt x="93913" y="0"/>
                    <a:pt x="120000" y="26086"/>
                    <a:pt x="120000" y="62608"/>
                  </a:cubicBezTo>
                  <a:cubicBezTo>
                    <a:pt x="120000" y="93913"/>
                    <a:pt x="93913" y="120000"/>
                    <a:pt x="62608" y="120000"/>
                  </a:cubicBezTo>
                  <a:close/>
                  <a:moveTo>
                    <a:pt x="62608" y="20869"/>
                  </a:moveTo>
                  <a:cubicBezTo>
                    <a:pt x="41739" y="20869"/>
                    <a:pt x="20869" y="41739"/>
                    <a:pt x="20869" y="62608"/>
                  </a:cubicBezTo>
                  <a:cubicBezTo>
                    <a:pt x="20869" y="83478"/>
                    <a:pt x="41739" y="99130"/>
                    <a:pt x="62608" y="99130"/>
                  </a:cubicBezTo>
                  <a:cubicBezTo>
                    <a:pt x="83478" y="99130"/>
                    <a:pt x="99130" y="83478"/>
                    <a:pt x="99130" y="62608"/>
                  </a:cubicBezTo>
                  <a:cubicBezTo>
                    <a:pt x="99130" y="41739"/>
                    <a:pt x="83478" y="20869"/>
                    <a:pt x="62608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319213" y="5041900"/>
              <a:ext cx="371475" cy="1801813"/>
            </a:xfrm>
            <a:custGeom>
              <a:pathLst>
                <a:path extrusionOk="0" h="120000" w="120000">
                  <a:moveTo>
                    <a:pt x="7692" y="120000"/>
                  </a:moveTo>
                  <a:lnTo>
                    <a:pt x="0" y="120000"/>
                  </a:lnTo>
                  <a:lnTo>
                    <a:pt x="0" y="54449"/>
                  </a:lnTo>
                  <a:lnTo>
                    <a:pt x="0" y="54132"/>
                  </a:lnTo>
                  <a:lnTo>
                    <a:pt x="112307" y="0"/>
                  </a:lnTo>
                  <a:lnTo>
                    <a:pt x="120000" y="634"/>
                  </a:lnTo>
                  <a:lnTo>
                    <a:pt x="7692" y="54766"/>
                  </a:lnTo>
                  <a:lnTo>
                    <a:pt x="7692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Shape 97"/>
            <p:cNvSpPr/>
            <p:nvPr/>
          </p:nvSpPr>
          <p:spPr>
            <a:xfrm>
              <a:off x="1147763" y="4481513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19150" y="3983038"/>
              <a:ext cx="347663" cy="2860675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10136" y="120000"/>
                  </a:lnTo>
                  <a:lnTo>
                    <a:pt x="110136" y="78912"/>
                  </a:lnTo>
                  <a:lnTo>
                    <a:pt x="0" y="199"/>
                  </a:lnTo>
                  <a:lnTo>
                    <a:pt x="8219" y="0"/>
                  </a:lnTo>
                  <a:lnTo>
                    <a:pt x="120000" y="78912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Shape 99"/>
            <p:cNvSpPr/>
            <p:nvPr/>
          </p:nvSpPr>
          <p:spPr>
            <a:xfrm>
              <a:off x="728663" y="3806825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624013" y="4867275"/>
              <a:ext cx="190500" cy="188913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404938" y="5422900"/>
              <a:ext cx="371475" cy="1425575"/>
            </a:xfrm>
            <a:custGeom>
              <a:pathLst>
                <a:path extrusionOk="0" h="120000" w="120000">
                  <a:moveTo>
                    <a:pt x="9230" y="120000"/>
                  </a:moveTo>
                  <a:lnTo>
                    <a:pt x="0" y="120000"/>
                  </a:lnTo>
                  <a:lnTo>
                    <a:pt x="0" y="68819"/>
                  </a:lnTo>
                  <a:lnTo>
                    <a:pt x="0" y="68418"/>
                  </a:lnTo>
                  <a:lnTo>
                    <a:pt x="113846" y="0"/>
                  </a:lnTo>
                  <a:lnTo>
                    <a:pt x="120000" y="801"/>
                  </a:lnTo>
                  <a:lnTo>
                    <a:pt x="9230" y="69220"/>
                  </a:lnTo>
                  <a:lnTo>
                    <a:pt x="923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Shape 102"/>
            <p:cNvSpPr/>
            <p:nvPr/>
          </p:nvSpPr>
          <p:spPr>
            <a:xfrm>
              <a:off x="1666875" y="5945188"/>
              <a:ext cx="152400" cy="912813"/>
            </a:xfrm>
            <a:custGeom>
              <a:pathLst>
                <a:path extrusionOk="0" h="120000" w="120000">
                  <a:moveTo>
                    <a:pt x="18750" y="120000"/>
                  </a:moveTo>
                  <a:lnTo>
                    <a:pt x="0" y="118747"/>
                  </a:lnTo>
                  <a:lnTo>
                    <a:pt x="101250" y="79930"/>
                  </a:lnTo>
                  <a:lnTo>
                    <a:pt x="101250" y="0"/>
                  </a:lnTo>
                  <a:lnTo>
                    <a:pt x="120000" y="0"/>
                  </a:lnTo>
                  <a:lnTo>
                    <a:pt x="120000" y="80556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Shape 103"/>
            <p:cNvSpPr/>
            <p:nvPr/>
          </p:nvSpPr>
          <p:spPr>
            <a:xfrm>
              <a:off x="1709738" y="5246688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09738" y="5764213"/>
              <a:ext cx="190500" cy="1905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6888" y="6330950"/>
              <a:ext cx="419100" cy="527050"/>
            </a:xfrm>
            <a:custGeom>
              <a:pathLst>
                <a:path extrusionOk="0" h="120000" w="120000">
                  <a:moveTo>
                    <a:pt x="5454" y="119999"/>
                  </a:moveTo>
                  <a:lnTo>
                    <a:pt x="0" y="117831"/>
                  </a:lnTo>
                  <a:lnTo>
                    <a:pt x="20454" y="74457"/>
                  </a:lnTo>
                  <a:lnTo>
                    <a:pt x="115909" y="0"/>
                  </a:lnTo>
                  <a:lnTo>
                    <a:pt x="120000" y="4337"/>
                  </a:lnTo>
                  <a:lnTo>
                    <a:pt x="27272" y="77710"/>
                  </a:lnTo>
                  <a:lnTo>
                    <a:pt x="5454" y="1199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Shape 106"/>
            <p:cNvSpPr/>
            <p:nvPr/>
          </p:nvSpPr>
          <p:spPr>
            <a:xfrm>
              <a:off x="2147888" y="6221413"/>
              <a:ext cx="157163" cy="147638"/>
            </a:xfrm>
            <a:custGeom>
              <a:pathLst>
                <a:path extrusionOk="0" h="120000" w="120000">
                  <a:moveTo>
                    <a:pt x="58181" y="120000"/>
                  </a:moveTo>
                  <a:cubicBezTo>
                    <a:pt x="43636" y="120000"/>
                    <a:pt x="29090" y="112258"/>
                    <a:pt x="18181" y="100645"/>
                  </a:cubicBezTo>
                  <a:cubicBezTo>
                    <a:pt x="7272" y="92903"/>
                    <a:pt x="0" y="77419"/>
                    <a:pt x="0" y="58064"/>
                  </a:cubicBezTo>
                  <a:cubicBezTo>
                    <a:pt x="0" y="42580"/>
                    <a:pt x="7272" y="27096"/>
                    <a:pt x="18181" y="15483"/>
                  </a:cubicBezTo>
                  <a:cubicBezTo>
                    <a:pt x="29090" y="3870"/>
                    <a:pt x="43636" y="0"/>
                    <a:pt x="58181" y="0"/>
                  </a:cubicBezTo>
                  <a:cubicBezTo>
                    <a:pt x="72727" y="0"/>
                    <a:pt x="87272" y="3870"/>
                    <a:pt x="98181" y="15483"/>
                  </a:cubicBezTo>
                  <a:cubicBezTo>
                    <a:pt x="120000" y="38709"/>
                    <a:pt x="120000" y="77419"/>
                    <a:pt x="98181" y="100645"/>
                  </a:cubicBezTo>
                  <a:cubicBezTo>
                    <a:pt x="87272" y="112258"/>
                    <a:pt x="72727" y="120000"/>
                    <a:pt x="58181" y="120000"/>
                  </a:cubicBezTo>
                  <a:close/>
                  <a:moveTo>
                    <a:pt x="58181" y="15483"/>
                  </a:moveTo>
                  <a:cubicBezTo>
                    <a:pt x="47272" y="15483"/>
                    <a:pt x="36363" y="19354"/>
                    <a:pt x="29090" y="27096"/>
                  </a:cubicBezTo>
                  <a:cubicBezTo>
                    <a:pt x="21818" y="34838"/>
                    <a:pt x="14545" y="46451"/>
                    <a:pt x="14545" y="58064"/>
                  </a:cubicBezTo>
                  <a:cubicBezTo>
                    <a:pt x="14545" y="73548"/>
                    <a:pt x="21818" y="81290"/>
                    <a:pt x="29090" y="92903"/>
                  </a:cubicBezTo>
                  <a:cubicBezTo>
                    <a:pt x="36363" y="100645"/>
                    <a:pt x="47272" y="104516"/>
                    <a:pt x="58181" y="104516"/>
                  </a:cubicBezTo>
                  <a:cubicBezTo>
                    <a:pt x="69090" y="104516"/>
                    <a:pt x="80000" y="100645"/>
                    <a:pt x="87272" y="92903"/>
                  </a:cubicBezTo>
                  <a:cubicBezTo>
                    <a:pt x="105454" y="73548"/>
                    <a:pt x="105454" y="46451"/>
                    <a:pt x="87272" y="27096"/>
                  </a:cubicBezTo>
                  <a:cubicBezTo>
                    <a:pt x="80000" y="19354"/>
                    <a:pt x="69090" y="15483"/>
                    <a:pt x="58181" y="1548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04825" y="9525"/>
              <a:ext cx="233363" cy="5103813"/>
            </a:xfrm>
            <a:custGeom>
              <a:pathLst>
                <a:path extrusionOk="0" h="120000" w="120000">
                  <a:moveTo>
                    <a:pt x="107755" y="120000"/>
                  </a:moveTo>
                  <a:lnTo>
                    <a:pt x="105306" y="102793"/>
                  </a:lnTo>
                  <a:lnTo>
                    <a:pt x="0" y="70954"/>
                  </a:lnTo>
                  <a:lnTo>
                    <a:pt x="0" y="0"/>
                  </a:lnTo>
                  <a:lnTo>
                    <a:pt x="12244" y="0"/>
                  </a:lnTo>
                  <a:lnTo>
                    <a:pt x="12244" y="70842"/>
                  </a:lnTo>
                  <a:lnTo>
                    <a:pt x="117551" y="102793"/>
                  </a:lnTo>
                  <a:lnTo>
                    <a:pt x="120000" y="120000"/>
                  </a:lnTo>
                  <a:lnTo>
                    <a:pt x="10775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Shape 108"/>
            <p:cNvSpPr/>
            <p:nvPr/>
          </p:nvSpPr>
          <p:spPr>
            <a:xfrm>
              <a:off x="633413" y="5103813"/>
              <a:ext cx="185738" cy="185738"/>
            </a:xfrm>
            <a:custGeom>
              <a:pathLst>
                <a:path extrusionOk="0" h="120000" w="120000">
                  <a:moveTo>
                    <a:pt x="61538" y="120000"/>
                  </a:moveTo>
                  <a:cubicBezTo>
                    <a:pt x="27692" y="120000"/>
                    <a:pt x="0" y="92307"/>
                    <a:pt x="0" y="58461"/>
                  </a:cubicBezTo>
                  <a:cubicBezTo>
                    <a:pt x="0" y="27692"/>
                    <a:pt x="27692" y="0"/>
                    <a:pt x="61538" y="0"/>
                  </a:cubicBezTo>
                  <a:cubicBezTo>
                    <a:pt x="92307" y="0"/>
                    <a:pt x="120000" y="27692"/>
                    <a:pt x="120000" y="58461"/>
                  </a:cubicBezTo>
                  <a:cubicBezTo>
                    <a:pt x="120000" y="92307"/>
                    <a:pt x="92307" y="120000"/>
                    <a:pt x="61538" y="120000"/>
                  </a:cubicBezTo>
                  <a:close/>
                  <a:moveTo>
                    <a:pt x="61538" y="12307"/>
                  </a:moveTo>
                  <a:cubicBezTo>
                    <a:pt x="33846" y="12307"/>
                    <a:pt x="12307" y="33846"/>
                    <a:pt x="12307" y="58461"/>
                  </a:cubicBezTo>
                  <a:cubicBezTo>
                    <a:pt x="12307" y="86153"/>
                    <a:pt x="33846" y="107692"/>
                    <a:pt x="61538" y="107692"/>
                  </a:cubicBezTo>
                  <a:cubicBezTo>
                    <a:pt x="86153" y="107692"/>
                    <a:pt x="107692" y="86153"/>
                    <a:pt x="107692" y="58461"/>
                  </a:cubicBezTo>
                  <a:cubicBezTo>
                    <a:pt x="107692" y="33846"/>
                    <a:pt x="86153" y="12307"/>
                    <a:pt x="61538" y="123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4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Shape 167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143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600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057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514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2971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429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3886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r>
              <a:rPr b="0" lang="en-IE" sz="8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r>
              <a:rPr b="0" lang="en-IE" sz="8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7" name="Shape 207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143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600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057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514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2971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429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3886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0" name="Shape 210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143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600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057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514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2971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429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3886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3" name="Shape 213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143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600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057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514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2971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429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3886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0" name="Shape 160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Shape 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Sha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Shape 9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33000"/>
                      <a:pt x="84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Shape 1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pathLst>
                  <a:path extrusionOk="0" h="120000" w="120000">
                    <a:moveTo>
                      <a:pt x="112274" y="120000"/>
                    </a:moveTo>
                    <a:lnTo>
                      <a:pt x="0" y="65836"/>
                    </a:lnTo>
                    <a:lnTo>
                      <a:pt x="0" y="0"/>
                    </a:lnTo>
                    <a:lnTo>
                      <a:pt x="7725" y="0"/>
                    </a:lnTo>
                    <a:lnTo>
                      <a:pt x="7725" y="65521"/>
                    </a:lnTo>
                    <a:lnTo>
                      <a:pt x="120000" y="119368"/>
                    </a:lnTo>
                    <a:lnTo>
                      <a:pt x="11227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Shape 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9000" y="0"/>
                      <a:pt x="120000" y="18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27000"/>
                      <a:pt x="93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Shape 1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pathLst>
                  <a:path extrusionOk="0" h="120000" w="120000">
                    <a:moveTo>
                      <a:pt x="113819" y="120000"/>
                    </a:moveTo>
                    <a:lnTo>
                      <a:pt x="0" y="51009"/>
                    </a:lnTo>
                    <a:lnTo>
                      <a:pt x="0" y="0"/>
                    </a:lnTo>
                    <a:lnTo>
                      <a:pt x="9270" y="0"/>
                    </a:lnTo>
                    <a:lnTo>
                      <a:pt x="9270" y="50610"/>
                    </a:lnTo>
                    <a:lnTo>
                      <a:pt x="120000" y="119200"/>
                    </a:lnTo>
                    <a:lnTo>
                      <a:pt x="113819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Shape 1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97500" y="120000"/>
                    </a:lnTo>
                    <a:lnTo>
                      <a:pt x="97500" y="40069"/>
                    </a:lnTo>
                    <a:lnTo>
                      <a:pt x="0" y="1252"/>
                    </a:lnTo>
                    <a:lnTo>
                      <a:pt x="18750" y="0"/>
                    </a:lnTo>
                    <a:lnTo>
                      <a:pt x="120000" y="39443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Shape 16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9000" y="0"/>
                      <a:pt x="120000" y="21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27000"/>
                      <a:pt x="93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pathLst>
                  <a:path extrusionOk="0" h="120000" w="120000">
                    <a:moveTo>
                      <a:pt x="115939" y="119999"/>
                    </a:moveTo>
                    <a:lnTo>
                      <a:pt x="21654" y="44457"/>
                    </a:lnTo>
                    <a:lnTo>
                      <a:pt x="0" y="2168"/>
                    </a:lnTo>
                    <a:lnTo>
                      <a:pt x="6766" y="0"/>
                    </a:lnTo>
                    <a:lnTo>
                      <a:pt x="28421" y="41204"/>
                    </a:lnTo>
                    <a:lnTo>
                      <a:pt x="120000" y="115662"/>
                    </a:lnTo>
                    <a:lnTo>
                      <a:pt x="115939" y="119999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Shape 1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45882" y="120000"/>
                      <a:pt x="31764" y="116129"/>
                      <a:pt x="21176" y="104516"/>
                    </a:cubicBezTo>
                    <a:cubicBezTo>
                      <a:pt x="0" y="77419"/>
                      <a:pt x="0" y="38709"/>
                      <a:pt x="21176" y="15483"/>
                    </a:cubicBezTo>
                    <a:cubicBezTo>
                      <a:pt x="31764" y="3870"/>
                      <a:pt x="45882" y="0"/>
                      <a:pt x="60000" y="0"/>
                    </a:cubicBezTo>
                    <a:cubicBezTo>
                      <a:pt x="74117" y="0"/>
                      <a:pt x="88235" y="3870"/>
                      <a:pt x="98823" y="15483"/>
                    </a:cubicBezTo>
                    <a:cubicBezTo>
                      <a:pt x="120000" y="38709"/>
                      <a:pt x="120000" y="77419"/>
                      <a:pt x="98823" y="104516"/>
                    </a:cubicBezTo>
                    <a:cubicBezTo>
                      <a:pt x="88235" y="116129"/>
                      <a:pt x="74117" y="120000"/>
                      <a:pt x="60000" y="120000"/>
                    </a:cubicBezTo>
                    <a:close/>
                    <a:moveTo>
                      <a:pt x="60000" y="15483"/>
                    </a:moveTo>
                    <a:cubicBezTo>
                      <a:pt x="49411" y="15483"/>
                      <a:pt x="38823" y="19354"/>
                      <a:pt x="31764" y="27096"/>
                    </a:cubicBezTo>
                    <a:cubicBezTo>
                      <a:pt x="14117" y="46451"/>
                      <a:pt x="14117" y="73548"/>
                      <a:pt x="31764" y="92903"/>
                    </a:cubicBezTo>
                    <a:cubicBezTo>
                      <a:pt x="38823" y="100645"/>
                      <a:pt x="49411" y="104516"/>
                      <a:pt x="60000" y="104516"/>
                    </a:cubicBezTo>
                    <a:cubicBezTo>
                      <a:pt x="70588" y="104516"/>
                      <a:pt x="81176" y="100645"/>
                      <a:pt x="88235" y="92903"/>
                    </a:cubicBezTo>
                    <a:cubicBezTo>
                      <a:pt x="105882" y="73548"/>
                      <a:pt x="105882" y="46451"/>
                      <a:pt x="88235" y="27096"/>
                    </a:cubicBezTo>
                    <a:cubicBezTo>
                      <a:pt x="81176" y="19354"/>
                      <a:pt x="70588" y="15483"/>
                      <a:pt x="60000" y="154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Shape 2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1" name="Shape 2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pathLst>
                  <a:path extrusionOk="0" h="120000" w="120000">
                    <a:moveTo>
                      <a:pt x="9230" y="120000"/>
                    </a:moveTo>
                    <a:lnTo>
                      <a:pt x="0" y="106500"/>
                    </a:lnTo>
                    <a:lnTo>
                      <a:pt x="106153" y="0"/>
                    </a:lnTo>
                    <a:lnTo>
                      <a:pt x="120000" y="13500"/>
                    </a:lnTo>
                    <a:lnTo>
                      <a:pt x="923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Shape 2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100645" y="120000"/>
                    </a:lnTo>
                    <a:lnTo>
                      <a:pt x="100645" y="30891"/>
                    </a:lnTo>
                    <a:lnTo>
                      <a:pt x="0" y="4752"/>
                    </a:lnTo>
                    <a:lnTo>
                      <a:pt x="15483" y="0"/>
                    </a:lnTo>
                    <a:lnTo>
                      <a:pt x="120000" y="27326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Shape 2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104000" y="120000"/>
                    </a:lnTo>
                    <a:lnTo>
                      <a:pt x="104000" y="33600"/>
                    </a:lnTo>
                    <a:lnTo>
                      <a:pt x="0" y="3600"/>
                    </a:lnTo>
                    <a:lnTo>
                      <a:pt x="12000" y="0"/>
                    </a:lnTo>
                    <a:lnTo>
                      <a:pt x="120000" y="324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Shape 2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30000" y="120000"/>
                      <a:pt x="0" y="93913"/>
                      <a:pt x="0" y="62608"/>
                    </a:cubicBezTo>
                    <a:cubicBezTo>
                      <a:pt x="0" y="26086"/>
                      <a:pt x="30000" y="0"/>
                      <a:pt x="60000" y="0"/>
                    </a:cubicBezTo>
                    <a:cubicBezTo>
                      <a:pt x="90000" y="0"/>
                      <a:pt x="120000" y="26086"/>
                      <a:pt x="120000" y="62608"/>
                    </a:cubicBezTo>
                    <a:cubicBezTo>
                      <a:pt x="120000" y="93913"/>
                      <a:pt x="90000" y="120000"/>
                      <a:pt x="60000" y="120000"/>
                    </a:cubicBezTo>
                    <a:close/>
                    <a:moveTo>
                      <a:pt x="60000" y="20869"/>
                    </a:moveTo>
                    <a:cubicBezTo>
                      <a:pt x="40000" y="20869"/>
                      <a:pt x="20000" y="41739"/>
                      <a:pt x="20000" y="62608"/>
                    </a:cubicBezTo>
                    <a:cubicBezTo>
                      <a:pt x="20000" y="83478"/>
                      <a:pt x="40000" y="99130"/>
                      <a:pt x="60000" y="99130"/>
                    </a:cubicBezTo>
                    <a:cubicBezTo>
                      <a:pt x="80000" y="99130"/>
                      <a:pt x="100000" y="83478"/>
                      <a:pt x="100000" y="62608"/>
                    </a:cubicBezTo>
                    <a:cubicBezTo>
                      <a:pt x="100000" y="41739"/>
                      <a:pt x="80000" y="20869"/>
                      <a:pt x="60000" y="208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pathLst>
                  <a:path extrusionOk="0" h="120000" w="120000">
                    <a:moveTo>
                      <a:pt x="7725" y="120000"/>
                    </a:moveTo>
                    <a:lnTo>
                      <a:pt x="0" y="120000"/>
                    </a:lnTo>
                    <a:lnTo>
                      <a:pt x="0" y="54449"/>
                    </a:lnTo>
                    <a:lnTo>
                      <a:pt x="0" y="54132"/>
                    </a:lnTo>
                    <a:lnTo>
                      <a:pt x="112274" y="0"/>
                    </a:lnTo>
                    <a:lnTo>
                      <a:pt x="120000" y="634"/>
                    </a:lnTo>
                    <a:lnTo>
                      <a:pt x="7725" y="54766"/>
                    </a:lnTo>
                    <a:lnTo>
                      <a:pt x="7725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Shape 2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33000"/>
                      <a:pt x="84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0000" y="120000"/>
                    </a:lnTo>
                    <a:lnTo>
                      <a:pt x="80000" y="23342"/>
                    </a:lnTo>
                    <a:lnTo>
                      <a:pt x="0" y="469"/>
                    </a:lnTo>
                    <a:lnTo>
                      <a:pt x="40000" y="0"/>
                    </a:lnTo>
                    <a:lnTo>
                      <a:pt x="120000" y="22872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Shape 2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pathLst>
                  <a:path extrusionOk="0" h="120000" w="120000">
                    <a:moveTo>
                      <a:pt x="9152" y="120000"/>
                    </a:moveTo>
                    <a:lnTo>
                      <a:pt x="0" y="120000"/>
                    </a:lnTo>
                    <a:lnTo>
                      <a:pt x="0" y="68819"/>
                    </a:lnTo>
                    <a:lnTo>
                      <a:pt x="1525" y="68418"/>
                    </a:lnTo>
                    <a:lnTo>
                      <a:pt x="112372" y="0"/>
                    </a:lnTo>
                    <a:lnTo>
                      <a:pt x="120000" y="801"/>
                    </a:lnTo>
                    <a:lnTo>
                      <a:pt x="9152" y="69220"/>
                    </a:lnTo>
                    <a:lnTo>
                      <a:pt x="9152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Shape 3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pathLst>
                  <a:path extrusionOk="0" h="120000" w="120000">
                    <a:moveTo>
                      <a:pt x="18750" y="120000"/>
                    </a:moveTo>
                    <a:lnTo>
                      <a:pt x="0" y="118747"/>
                    </a:lnTo>
                    <a:lnTo>
                      <a:pt x="101250" y="79930"/>
                    </a:lnTo>
                    <a:lnTo>
                      <a:pt x="101250" y="0"/>
                    </a:lnTo>
                    <a:lnTo>
                      <a:pt x="120000" y="0"/>
                    </a:lnTo>
                    <a:lnTo>
                      <a:pt x="120000" y="80556"/>
                    </a:lnTo>
                    <a:lnTo>
                      <a:pt x="1875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Shape 3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pathLst>
                  <a:path extrusionOk="0" h="120000" w="120000">
                    <a:moveTo>
                      <a:pt x="6844" y="120000"/>
                    </a:moveTo>
                    <a:lnTo>
                      <a:pt x="0" y="117791"/>
                    </a:lnTo>
                    <a:lnTo>
                      <a:pt x="20532" y="75828"/>
                    </a:lnTo>
                    <a:lnTo>
                      <a:pt x="21901" y="75828"/>
                    </a:lnTo>
                    <a:lnTo>
                      <a:pt x="115893" y="0"/>
                    </a:lnTo>
                    <a:lnTo>
                      <a:pt x="120000" y="4417"/>
                    </a:lnTo>
                    <a:lnTo>
                      <a:pt x="27376" y="79141"/>
                    </a:lnTo>
                    <a:lnTo>
                      <a:pt x="684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Shape 3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pathLst>
                  <a:path extrusionOk="0" h="120000" w="120000">
                    <a:moveTo>
                      <a:pt x="58181" y="120000"/>
                    </a:moveTo>
                    <a:cubicBezTo>
                      <a:pt x="43636" y="120000"/>
                      <a:pt x="29090" y="112258"/>
                      <a:pt x="18181" y="100645"/>
                    </a:cubicBezTo>
                    <a:cubicBezTo>
                      <a:pt x="7272" y="92903"/>
                      <a:pt x="0" y="77419"/>
                      <a:pt x="0" y="58064"/>
                    </a:cubicBezTo>
                    <a:cubicBezTo>
                      <a:pt x="0" y="42580"/>
                      <a:pt x="7272" y="27096"/>
                      <a:pt x="18181" y="15483"/>
                    </a:cubicBezTo>
                    <a:cubicBezTo>
                      <a:pt x="29090" y="3870"/>
                      <a:pt x="43636" y="0"/>
                      <a:pt x="58181" y="0"/>
                    </a:cubicBezTo>
                    <a:cubicBezTo>
                      <a:pt x="72727" y="0"/>
                      <a:pt x="87272" y="3870"/>
                      <a:pt x="98181" y="15483"/>
                    </a:cubicBezTo>
                    <a:cubicBezTo>
                      <a:pt x="120000" y="38709"/>
                      <a:pt x="120000" y="77419"/>
                      <a:pt x="98181" y="100645"/>
                    </a:cubicBezTo>
                    <a:cubicBezTo>
                      <a:pt x="87272" y="112258"/>
                      <a:pt x="72727" y="120000"/>
                      <a:pt x="58181" y="120000"/>
                    </a:cubicBezTo>
                    <a:close/>
                    <a:moveTo>
                      <a:pt x="58181" y="15483"/>
                    </a:moveTo>
                    <a:cubicBezTo>
                      <a:pt x="47272" y="15483"/>
                      <a:pt x="36363" y="19354"/>
                      <a:pt x="29090" y="27096"/>
                    </a:cubicBezTo>
                    <a:cubicBezTo>
                      <a:pt x="21818" y="34838"/>
                      <a:pt x="14545" y="46451"/>
                      <a:pt x="14545" y="58064"/>
                    </a:cubicBezTo>
                    <a:cubicBezTo>
                      <a:pt x="14545" y="73548"/>
                      <a:pt x="21818" y="81290"/>
                      <a:pt x="29090" y="92903"/>
                    </a:cubicBezTo>
                    <a:cubicBezTo>
                      <a:pt x="36363" y="100645"/>
                      <a:pt x="47272" y="104516"/>
                      <a:pt x="58181" y="104516"/>
                    </a:cubicBezTo>
                    <a:cubicBezTo>
                      <a:pt x="69090" y="104516"/>
                      <a:pt x="80000" y="100645"/>
                      <a:pt x="87272" y="92903"/>
                    </a:cubicBezTo>
                    <a:cubicBezTo>
                      <a:pt x="105454" y="73548"/>
                      <a:pt x="105454" y="46451"/>
                      <a:pt x="87272" y="27096"/>
                    </a:cubicBezTo>
                    <a:cubicBezTo>
                      <a:pt x="80000" y="19354"/>
                      <a:pt x="69090" y="15483"/>
                      <a:pt x="58181" y="154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pathLst>
                  <a:path extrusionOk="0" h="120000" w="120000">
                    <a:moveTo>
                      <a:pt x="5475" y="120000"/>
                    </a:moveTo>
                    <a:lnTo>
                      <a:pt x="0" y="116656"/>
                    </a:lnTo>
                    <a:lnTo>
                      <a:pt x="92623" y="40123"/>
                    </a:lnTo>
                    <a:lnTo>
                      <a:pt x="113155" y="0"/>
                    </a:lnTo>
                    <a:lnTo>
                      <a:pt x="120000" y="2229"/>
                    </a:lnTo>
                    <a:lnTo>
                      <a:pt x="99467" y="43467"/>
                    </a:lnTo>
                    <a:lnTo>
                      <a:pt x="99467" y="43467"/>
                    </a:lnTo>
                    <a:lnTo>
                      <a:pt x="5475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Shape 3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pathLst>
                  <a:path extrusionOk="0" h="120000" w="120000">
                    <a:moveTo>
                      <a:pt x="61818" y="120000"/>
                    </a:moveTo>
                    <a:cubicBezTo>
                      <a:pt x="47272" y="120000"/>
                      <a:pt x="32727" y="112500"/>
                      <a:pt x="21818" y="101250"/>
                    </a:cubicBezTo>
                    <a:cubicBezTo>
                      <a:pt x="0" y="78750"/>
                      <a:pt x="0" y="41250"/>
                      <a:pt x="21818" y="18750"/>
                    </a:cubicBezTo>
                    <a:cubicBezTo>
                      <a:pt x="32727" y="7500"/>
                      <a:pt x="47272" y="0"/>
                      <a:pt x="61818" y="0"/>
                    </a:cubicBezTo>
                    <a:cubicBezTo>
                      <a:pt x="76363" y="0"/>
                      <a:pt x="90909" y="7500"/>
                      <a:pt x="101818" y="18750"/>
                    </a:cubicBezTo>
                    <a:cubicBezTo>
                      <a:pt x="112727" y="30000"/>
                      <a:pt x="120000" y="45000"/>
                      <a:pt x="120000" y="60000"/>
                    </a:cubicBezTo>
                    <a:cubicBezTo>
                      <a:pt x="120000" y="75000"/>
                      <a:pt x="112727" y="90000"/>
                      <a:pt x="101818" y="101250"/>
                    </a:cubicBezTo>
                    <a:cubicBezTo>
                      <a:pt x="90909" y="112500"/>
                      <a:pt x="76363" y="120000"/>
                      <a:pt x="61818" y="120000"/>
                    </a:cubicBezTo>
                    <a:close/>
                    <a:moveTo>
                      <a:pt x="61818" y="15000"/>
                    </a:moveTo>
                    <a:cubicBezTo>
                      <a:pt x="50909" y="15000"/>
                      <a:pt x="40000" y="22500"/>
                      <a:pt x="32727" y="30000"/>
                    </a:cubicBezTo>
                    <a:cubicBezTo>
                      <a:pt x="14545" y="45000"/>
                      <a:pt x="14545" y="75000"/>
                      <a:pt x="32727" y="90000"/>
                    </a:cubicBezTo>
                    <a:cubicBezTo>
                      <a:pt x="40000" y="101250"/>
                      <a:pt x="50909" y="105000"/>
                      <a:pt x="61818" y="105000"/>
                    </a:cubicBezTo>
                    <a:cubicBezTo>
                      <a:pt x="72727" y="105000"/>
                      <a:pt x="83636" y="101250"/>
                      <a:pt x="94545" y="90000"/>
                    </a:cubicBezTo>
                    <a:cubicBezTo>
                      <a:pt x="109090" y="75000"/>
                      <a:pt x="109090" y="45000"/>
                      <a:pt x="94545" y="30000"/>
                    </a:cubicBezTo>
                    <a:cubicBezTo>
                      <a:pt x="83636" y="22500"/>
                      <a:pt x="72727" y="15000"/>
                      <a:pt x="61818" y="15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pathLst>
                  <a:path extrusionOk="0" h="120000" w="120000">
                    <a:moveTo>
                      <a:pt x="9574" y="120000"/>
                    </a:moveTo>
                    <a:lnTo>
                      <a:pt x="0" y="120000"/>
                    </a:lnTo>
                    <a:lnTo>
                      <a:pt x="0" y="67180"/>
                    </a:lnTo>
                    <a:lnTo>
                      <a:pt x="0" y="67180"/>
                    </a:lnTo>
                    <a:lnTo>
                      <a:pt x="112340" y="0"/>
                    </a:lnTo>
                    <a:lnTo>
                      <a:pt x="120000" y="990"/>
                    </a:lnTo>
                    <a:lnTo>
                      <a:pt x="9574" y="67675"/>
                    </a:lnTo>
                    <a:lnTo>
                      <a:pt x="957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Shape 4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pathLst>
                  <a:path extrusionOk="0" h="120000" w="120000">
                    <a:moveTo>
                      <a:pt x="61818" y="120000"/>
                    </a:moveTo>
                    <a:cubicBezTo>
                      <a:pt x="29090" y="120000"/>
                      <a:pt x="0" y="90909"/>
                      <a:pt x="0" y="58181"/>
                    </a:cubicBezTo>
                    <a:cubicBezTo>
                      <a:pt x="0" y="25454"/>
                      <a:pt x="29090" y="0"/>
                      <a:pt x="61818" y="0"/>
                    </a:cubicBezTo>
                    <a:cubicBezTo>
                      <a:pt x="94545" y="0"/>
                      <a:pt x="120000" y="25454"/>
                      <a:pt x="120000" y="58181"/>
                    </a:cubicBezTo>
                    <a:cubicBezTo>
                      <a:pt x="120000" y="90909"/>
                      <a:pt x="94545" y="120000"/>
                      <a:pt x="61818" y="120000"/>
                    </a:cubicBezTo>
                    <a:close/>
                    <a:moveTo>
                      <a:pt x="61818" y="14545"/>
                    </a:moveTo>
                    <a:cubicBezTo>
                      <a:pt x="36363" y="14545"/>
                      <a:pt x="14545" y="32727"/>
                      <a:pt x="14545" y="58181"/>
                    </a:cubicBezTo>
                    <a:cubicBezTo>
                      <a:pt x="14545" y="83636"/>
                      <a:pt x="36363" y="105454"/>
                      <a:pt x="61818" y="105454"/>
                    </a:cubicBezTo>
                    <a:cubicBezTo>
                      <a:pt x="83636" y="105454"/>
                      <a:pt x="105454" y="83636"/>
                      <a:pt x="105454" y="58181"/>
                    </a:cubicBezTo>
                    <a:cubicBezTo>
                      <a:pt x="105454" y="32727"/>
                      <a:pt x="83636" y="14545"/>
                      <a:pt x="61818" y="145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pathLst>
                  <a:path extrusionOk="0" h="120000" w="120000">
                    <a:moveTo>
                      <a:pt x="9375" y="120000"/>
                    </a:moveTo>
                    <a:lnTo>
                      <a:pt x="0" y="120000"/>
                    </a:lnTo>
                    <a:lnTo>
                      <a:pt x="0" y="97430"/>
                    </a:lnTo>
                    <a:lnTo>
                      <a:pt x="108750" y="75724"/>
                    </a:lnTo>
                    <a:lnTo>
                      <a:pt x="108750" y="0"/>
                    </a:lnTo>
                    <a:lnTo>
                      <a:pt x="120000" y="0"/>
                    </a:lnTo>
                    <a:lnTo>
                      <a:pt x="120000" y="76464"/>
                    </a:lnTo>
                    <a:lnTo>
                      <a:pt x="9375" y="98170"/>
                    </a:lnTo>
                    <a:lnTo>
                      <a:pt x="9375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Shape 4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pathLst>
                  <a:path extrusionOk="0" h="120000" w="120000">
                    <a:moveTo>
                      <a:pt x="11134" y="120000"/>
                    </a:moveTo>
                    <a:lnTo>
                      <a:pt x="0" y="120000"/>
                    </a:lnTo>
                    <a:lnTo>
                      <a:pt x="0" y="37427"/>
                    </a:lnTo>
                    <a:lnTo>
                      <a:pt x="108865" y="18713"/>
                    </a:lnTo>
                    <a:lnTo>
                      <a:pt x="108865" y="0"/>
                    </a:lnTo>
                    <a:lnTo>
                      <a:pt x="120000" y="0"/>
                    </a:lnTo>
                    <a:lnTo>
                      <a:pt x="120000" y="19348"/>
                    </a:lnTo>
                    <a:lnTo>
                      <a:pt x="11134" y="38061"/>
                    </a:lnTo>
                    <a:lnTo>
                      <a:pt x="1113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Shape 4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pathLst>
                  <a:path extrusionOk="0" h="120000" w="12000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35.png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Relationship Id="rId4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1914224" y="2756586"/>
            <a:ext cx="10041214" cy="24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r>
              <a:rPr b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“GIVEN THE INCREDIBLE POWER OF</a:t>
            </a:r>
            <a:br>
              <a:rPr b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NEW TECHNOLOGIES WE SHOULD</a:t>
            </a:r>
            <a:br>
              <a:rPr b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PROCEED WITH GREAT CAUTION ”</a:t>
            </a:r>
            <a:b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3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- </a:t>
            </a:r>
            <a:r>
              <a:rPr b="1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BILL JOY</a:t>
            </a:r>
            <a: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, “ WHY THE FUTURE DOESN’T</a:t>
            </a:r>
            <a:b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						NEED </a:t>
            </a:r>
            <a:r>
              <a:rPr b="0" i="0" lang="en-IE" sz="3600" u="sng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US </a:t>
            </a:r>
            <a: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" name="Shape 235"/>
          <p:cNvSpPr txBox="1"/>
          <p:nvPr>
            <p:ph idx="1" type="subTitle"/>
          </p:nvPr>
        </p:nvSpPr>
        <p:spPr>
          <a:xfrm>
            <a:off x="1545735" y="727701"/>
            <a:ext cx="8791575" cy="1655762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78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b="1" i="0" lang="en-IE" sz="5400" u="sng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TECHBYTES</a:t>
            </a:r>
            <a:r>
              <a:rPr b="1" i="0" lang="en-IE" sz="4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b="0" i="0" lang="en-IE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262635" y="1408584"/>
            <a:ext cx="390147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br>
              <a:rPr b="0" i="0" lang="en-IE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-IE" sz="4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RAY KURZWEIL</a:t>
            </a:r>
            <a:endParaRPr b="1" i="0" sz="4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http://geeknewscentral.com/wp-content/uploads/2015/05/Kurzweil2029.jpg" id="292" name="Shape 29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6439" y="739285"/>
            <a:ext cx="5944561" cy="332818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1000307" y="2887154"/>
            <a:ext cx="1037069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➢"/>
            </a:pPr>
            <a:r>
              <a:rPr lang="en-IE" sz="4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Pro-cybernetics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➢"/>
            </a:pPr>
            <a:r>
              <a:rPr lang="en-IE" sz="4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Utopian views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➢"/>
            </a:pPr>
            <a:r>
              <a:rPr lang="en-IE" sz="4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Joy didn’t agree with him, thought his views ignored possible dangers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r>
              <a:rPr b="1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THEODORE KACZYNSKI </a:t>
            </a:r>
            <a:b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AKA </a:t>
            </a:r>
            <a:r>
              <a:rPr b="1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UNABOMBER</a:t>
            </a:r>
            <a:endParaRPr b="1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IE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0682" y="338472"/>
            <a:ext cx="4466729" cy="357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6237" y="3157161"/>
            <a:ext cx="2441238" cy="3389312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</p:pic>
      <p:sp>
        <p:nvSpPr>
          <p:cNvPr id="302" name="Shape 302"/>
          <p:cNvSpPr txBox="1"/>
          <p:nvPr/>
        </p:nvSpPr>
        <p:spPr>
          <a:xfrm>
            <a:off x="1384548" y="2004407"/>
            <a:ext cx="4952999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➢"/>
            </a:pPr>
            <a:r>
              <a:rPr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Terrorist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➢"/>
            </a:pPr>
            <a:r>
              <a:rPr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Highly dystopian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➢"/>
            </a:pPr>
            <a:r>
              <a:rPr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Posed two possible scenarios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➢"/>
            </a:pPr>
            <a:r>
              <a:rPr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One – Robots do all work instead of humans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➢"/>
            </a:pPr>
            <a:r>
              <a:rPr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Two – ‘Tiny elite’ controls all robots and technology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901" y="3520450"/>
            <a:ext cx="6763500" cy="27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1402838" y="405593"/>
            <a:ext cx="90390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Is this just an alarmist dystopian view?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Our society is undeniably becoming more reliant on machines.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For example, driverless cars and Artificial Intelligence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We may be far closer to the finish line than we once thought.</a:t>
            </a:r>
            <a:endParaRPr sz="2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948876" y="483377"/>
            <a:ext cx="10108800" cy="4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0" lang="en-IE" sz="5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Will the meaning of</a:t>
            </a:r>
            <a:r>
              <a:rPr b="1" lang="en-IE" sz="5200"/>
              <a:t> being human </a:t>
            </a:r>
            <a:r>
              <a:rPr b="1" i="0" lang="en-IE" sz="5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be  redefined?</a:t>
            </a:r>
            <a:endParaRPr/>
          </a:p>
        </p:txBody>
      </p:sp>
      <p:sp>
        <p:nvSpPr>
          <p:cNvPr descr="Image result for robot rights" id="314" name="Shape 31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319" y="2852501"/>
            <a:ext cx="4866081" cy="324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4302" y="3276610"/>
            <a:ext cx="4154100" cy="31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49" y="306925"/>
            <a:ext cx="3059225" cy="524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100" y="3330575"/>
            <a:ext cx="4003526" cy="30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475" y="537100"/>
            <a:ext cx="5157301" cy="29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38" y="618513"/>
            <a:ext cx="36099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400" y="3386479"/>
            <a:ext cx="2878700" cy="32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525" y="1593375"/>
            <a:ext cx="4495574" cy="33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0025" y="283525"/>
            <a:ext cx="3707499" cy="30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9525" y="3652224"/>
            <a:ext cx="4388001" cy="28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2773175"/>
            <a:ext cx="3671400" cy="298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uman robots" id="342" name="Shape 3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0825" y="2773175"/>
            <a:ext cx="4603200" cy="29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1543987" y="988351"/>
            <a:ext cx="894912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What if these robot brains have far more human neurons than a typical human brain?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Would they, rather than humans, make all future decisions? </a:t>
            </a:r>
            <a:endParaRPr sz="2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551" y="2222500"/>
            <a:ext cx="52731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/>
          <p:nvPr/>
        </p:nvSpPr>
        <p:spPr>
          <a:xfrm>
            <a:off x="805650" y="250650"/>
            <a:ext cx="106524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development of AI has become a race between some of the greatest governments and companies in the world.</a:t>
            </a:r>
            <a:endParaRPr sz="3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950" y="1529625"/>
            <a:ext cx="28575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8788" y="2619375"/>
            <a:ext cx="242887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6800" y="4378400"/>
            <a:ext cx="3740875" cy="12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4099" y="5460428"/>
            <a:ext cx="2932374" cy="137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4226" y="2774850"/>
            <a:ext cx="2563050" cy="17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1382505" y="1053252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AI is one of the only things that man has created that functions in a way we can't predict.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Image result for Terminator AI" id="360" name="Shape 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480" y="3389135"/>
            <a:ext cx="5619900" cy="333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361" name="Shape 361"/>
          <p:cNvPicPr preferRelativeResize="0"/>
          <p:nvPr/>
        </p:nvPicPr>
        <p:blipFill rotWithShape="1">
          <a:blip r:embed="rId4">
            <a:alphaModFix/>
          </a:blip>
          <a:srcRect b="0" l="-12076" r="12075" t="0"/>
          <a:stretch/>
        </p:blipFill>
        <p:spPr>
          <a:xfrm>
            <a:off x="5713797" y="2496222"/>
            <a:ext cx="5953200" cy="33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-120967" y="984818"/>
            <a:ext cx="12043144" cy="3763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b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JUST BECAUSE WE CAN DO SOMETHING, </a:t>
            </a:r>
            <a:br>
              <a:rPr b="1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SHOULD WE DO IT? </a:t>
            </a:r>
            <a:endParaRPr b="1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141412" y="1578364"/>
            <a:ext cx="6332813" cy="28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r>
              <a:rPr b="1" i="0" lang="en-IE" sz="3600" u="sng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WILLIAM NELSON “BILL” JOY</a:t>
            </a:r>
            <a:br>
              <a:rPr b="0" i="0" lang="en-IE" sz="2800" u="sng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b="0" i="0" lang="en-IE" sz="2800" u="sng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b="0" i="0" sz="2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053487" y="194803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➢"/>
            </a:pPr>
            <a:r>
              <a:rPr b="0" i="0" lang="en-IE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An American computer scientist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➢"/>
            </a:pPr>
            <a:r>
              <a:rPr b="0" i="0" lang="en-IE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Co-founder of Sun Microsystems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➢"/>
            </a:pPr>
            <a:r>
              <a:rPr b="0" i="0" lang="en-IE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Original author of the vi text editor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➢"/>
            </a:pPr>
            <a:r>
              <a:rPr b="0" i="0" lang="en-IE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0" i="0" lang="en-IE" sz="3200" u="sng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Dystopian</a:t>
            </a:r>
            <a:r>
              <a:rPr b="0" i="0" lang="en-IE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views of future</a:t>
            </a:r>
            <a:endParaRPr b="0" i="0" sz="3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http://images.computerhistory.org/fellows/2011_bill_joy.jpg"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003" y="615195"/>
            <a:ext cx="2626035" cy="3282544"/>
          </a:xfrm>
          <a:prstGeom prst="rect">
            <a:avLst/>
          </a:prstGeom>
          <a:noFill/>
          <a:ln>
            <a:noFill/>
          </a:ln>
          <a:effectLst>
            <a:outerShdw blurRad="50800" sx="104000" rotWithShape="0" algn="l" dist="38100" sy="104000">
              <a:srgbClr val="000000">
                <a:alpha val="40000"/>
              </a:srgbClr>
            </a:outerShdw>
          </a:effectLst>
        </p:spPr>
      </p:pic>
      <p:pic>
        <p:nvPicPr>
          <p:cNvPr descr="Image result for sun microsystems logo" id="243" name="Shape 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9077" y="4587841"/>
            <a:ext cx="43749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9383" y="3488317"/>
            <a:ext cx="7198200" cy="3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>
            <a:off x="1659166" y="539645"/>
            <a:ext cx="935860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We should be cautious because humans are developing technology that will eventually have super human intelligence and capabilities.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It would be foolish to simply assume a techno-utopian view and hope things will work out fine.</a:t>
            </a:r>
            <a:endParaRPr sz="3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1141413" y="393666"/>
            <a:ext cx="8864183" cy="6011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IE" sz="44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Murphy’s law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IE" sz="44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“Anything that can go wrong, will.”</a:t>
            </a:r>
            <a:endParaRPr/>
          </a:p>
          <a:p>
            <a:pPr indent="0" lvl="0" marL="0" marR="0" rtl="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444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444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444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444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IE" sz="3607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(Chernobyl)</a:t>
            </a:r>
            <a:endParaRPr b="0" i="0" sz="3607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432" y="2097088"/>
            <a:ext cx="5742143" cy="35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227327" y="1072697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JOY HAS BEEN COMMONLY REFERRED TO AS “</a:t>
            </a:r>
            <a:r>
              <a:rPr b="1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NEO-LUDDITE</a:t>
            </a:r>
            <a: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      </a:t>
            </a:r>
            <a:br>
              <a:rPr b="0" i="0" lang="en-IE" sz="32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b="0" i="0" sz="324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Image result for luddite" id="249" name="Shape 2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3970" y="2211946"/>
            <a:ext cx="2556538" cy="27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4">
            <a:alphaModFix/>
          </a:blip>
          <a:srcRect b="15334" l="-23102" r="23101" t="0"/>
          <a:stretch/>
        </p:blipFill>
        <p:spPr>
          <a:xfrm>
            <a:off x="7293600" y="1821274"/>
            <a:ext cx="3708300" cy="38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1077941" y="2551263"/>
            <a:ext cx="38865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➢"/>
            </a:pPr>
            <a:r>
              <a:rPr b="0" i="0" lang="en-IE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 Luddite being someone in opposition to new technology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1081452" y="1805004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r>
              <a:rPr b="0" i="0" lang="en-IE" sz="32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“PERHAPS IT IS ALWAYS HARD</a:t>
            </a:r>
            <a:br>
              <a:rPr b="0" i="0" lang="en-IE" sz="32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IE" sz="32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TO SEE THE BIGGER IMPACT </a:t>
            </a:r>
            <a:br>
              <a:rPr b="0" i="0" lang="en-IE" sz="32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IE" sz="32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WHEN YOU ARE IN A VORTEX</a:t>
            </a:r>
            <a:br>
              <a:rPr b="0" i="0" lang="en-IE" sz="32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IE" sz="32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OF CHANGE” - </a:t>
            </a:r>
            <a:r>
              <a:rPr b="1" i="0" lang="en-IE" sz="32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JOY</a:t>
            </a:r>
            <a:br>
              <a:rPr b="1" i="0" lang="en-IE" sz="32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b="0" i="0" sz="324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1081452" y="2998761"/>
            <a:ext cx="9905998" cy="5172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Noto Sans Symbols"/>
              <a:buChar char="➢"/>
            </a:pPr>
            <a: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Joy also discusses the views of specialists in other scientific areas.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Image result for vortex" id="258" name="Shape 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250" y="579150"/>
            <a:ext cx="4515300" cy="30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1170732" y="792807"/>
            <a:ext cx="9757098" cy="122527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r>
              <a:rPr b="1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HANS MORAVEC </a:t>
            </a:r>
            <a:br>
              <a:rPr b="0" i="0" lang="en-IE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b="0" i="0" sz="2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64" name="Shape 2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732" y="1873770"/>
            <a:ext cx="4281851" cy="3423349"/>
          </a:xfrm>
          <a:prstGeom prst="rect">
            <a:avLst/>
          </a:prstGeom>
          <a:noFill/>
          <a:ln>
            <a:noFill/>
          </a:ln>
          <a:effectLst>
            <a:outerShdw blurRad="50800" sx="101000" rotWithShape="0" algn="r" dir="10800000" dist="38100" sy="101000">
              <a:srgbClr val="000000">
                <a:alpha val="40000"/>
              </a:srgbClr>
            </a:outerShdw>
          </a:effectLst>
        </p:spPr>
      </p:pic>
      <p:sp>
        <p:nvSpPr>
          <p:cNvPr id="265" name="Shape 265"/>
          <p:cNvSpPr txBox="1"/>
          <p:nvPr/>
        </p:nvSpPr>
        <p:spPr>
          <a:xfrm>
            <a:off x="5801193" y="1873770"/>
            <a:ext cx="5126637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➢"/>
            </a:pPr>
            <a:r>
              <a:rPr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 leader in robotics research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➢"/>
            </a:pPr>
            <a:r>
              <a:rPr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Founder of the world’s largest robotics research program at Carnegie Mellon University. </a:t>
            </a:r>
            <a:endParaRPr sz="3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038" y="3411774"/>
            <a:ext cx="3291900" cy="3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1768839" y="688163"/>
            <a:ext cx="846944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“Government coerces non-market behavior, especially by collecting taxes. Judiciously applied, governmental coercion could support human populations in high style on the fruits of robot labor, perhaps for a long while.” - </a:t>
            </a:r>
            <a:r>
              <a:rPr b="1" lang="en-IE" sz="3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Moravec</a:t>
            </a:r>
            <a:endParaRPr sz="3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400" y="107426"/>
            <a:ext cx="8274474" cy="64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5142" y="538974"/>
            <a:ext cx="8867913" cy="562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1290872" y="1016604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IE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reality is that these rapid technological advancements aren’t as easily controllable or re-distributable as Moravec suggested.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IE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The development of revolutionary technology has always been succeeded by a perceptible change in the status quo. </a:t>
            </a:r>
            <a:endParaRPr b="0" i="0" sz="3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